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09" r:id="rId3"/>
    <p:sldId id="381" r:id="rId4"/>
    <p:sldId id="382" r:id="rId5"/>
    <p:sldId id="392" r:id="rId6"/>
    <p:sldId id="395" r:id="rId7"/>
    <p:sldId id="396" r:id="rId8"/>
    <p:sldId id="394" r:id="rId9"/>
    <p:sldId id="393" r:id="rId10"/>
    <p:sldId id="397" r:id="rId11"/>
    <p:sldId id="406" r:id="rId12"/>
    <p:sldId id="407" r:id="rId13"/>
    <p:sldId id="398" r:id="rId14"/>
    <p:sldId id="399" r:id="rId15"/>
    <p:sldId id="401" r:id="rId16"/>
    <p:sldId id="405" r:id="rId17"/>
    <p:sldId id="400" r:id="rId18"/>
    <p:sldId id="402" r:id="rId19"/>
    <p:sldId id="403" r:id="rId20"/>
    <p:sldId id="408" r:id="rId21"/>
    <p:sldId id="338" r:id="rId22"/>
    <p:sldId id="348" r:id="rId2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6472" autoAdjust="0"/>
  </p:normalViewPr>
  <p:slideViewPr>
    <p:cSldViewPr>
      <p:cViewPr varScale="1">
        <p:scale>
          <a:sx n="75" d="100"/>
          <a:sy n="75" d="100"/>
        </p:scale>
        <p:origin x="104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C9D0E8-D522-6D3D-7843-D39C70447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2C466-E569-EAA0-8D0B-169267B3F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E2AC44-6DC5-4B82-867C-33EDD6AD6541}" type="datetimeFigureOut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D1D07-7041-4CFC-7896-450782945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2316A-1AB6-F3E1-12EE-47A0DD8C3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AAD496-D05E-4BEA-BC7B-C9D444391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F3BF5-3A3A-87B4-037F-374A5B33C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4E9ED-2B35-1F3B-242E-7E24506DB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CB7020-4984-4B5E-8126-5B51DBB91674}" type="datetimeFigureOut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6D4AFD-E04D-A702-52D3-4DC02CCA3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D2BDCD-C19F-79BB-B554-B0D6072F8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168C2-6FD5-5B86-D7C8-E460D41D3F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53C45-E2A2-D4B0-51FB-FEB4836E6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F716B8-7108-44B7-B838-FB917C811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60DC511-C190-9E85-96B5-F77321F1B7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4C718F8-3177-6950-5E7C-6D4D478EC7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6F00165-3B73-0F73-1219-25DD5C96A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FF3BFC-EB59-41B5-9F81-D2A06F3C7D1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7EE2CBAB-E7C0-0FEC-610D-4A8234A54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BC84116-B392-D128-1941-A095AC51F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F1763-8E9C-EA9E-3B39-0EE3EDBCD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6800F-EE21-8473-E78E-4588D1BC4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B1F42-79A7-AB47-C2CF-D70260758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55E3-7BEF-4A34-80CE-2E4D15350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22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B5B67D-1D22-6F30-707B-1098163A3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7E2C8C-5A95-A668-F634-C740D3C36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DF94B7-90C9-B39F-7B1A-2A4A66EAD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2DD8-6648-49A2-92AA-F8425CD54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A5971E-FC85-E66E-BF9A-FF7BEC064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9B209-7BF4-85F6-D0BD-48457FECD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D8751B-5D10-E96A-A25D-D1D774B37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F7A8-DC8F-42AF-9126-8E42CA2FD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7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72983-4C60-212A-D463-1F7CDD618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06D79D-B607-A3FB-84AD-3BAA55DC3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9CD54-EDAA-BA06-6B50-1AE6CA4C7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43CD-FE2B-4316-8DBF-E0B46DCD5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9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E5374-89A9-A28F-EAE1-1BB5E9895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9A0BF-6624-CFEB-6CFA-17A823A55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E016E-1B4F-01D5-BA70-5A478C732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030E-A91E-4274-BC4C-81A0867C9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20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41D66-F899-6D45-FDAD-C8782281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BDC5F-1EF6-CF03-CC6B-C92AF96E1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22CB8-2993-3493-35A8-ED87670C8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3370-ACAB-4451-80F2-9F0B432AD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2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7A9D43-DE40-3AB9-27B5-F0656D5C3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60C22F-A159-6966-EA7C-58046A2A8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EFDAEC-7AE5-DAAB-7346-710EC900A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CCF2-6B73-45E5-8166-54C3B6A95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0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323FC3-AA47-AD1E-38B7-C9B5C9F7E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E753B2-0B70-A46F-50F5-843992DF7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48E914-536F-66A0-2155-78CD90B62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2924-84D9-4605-87F0-345C01D8D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9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628E86-4BB9-2732-980E-DDAE6A832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6EF1E6-8574-8DAA-8E2C-4EB939578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EECD00-C2B4-DF59-5D41-8EE8076C4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E208-D1A0-4D77-B0EE-A8A71F195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3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5C1A83-2678-7C32-9975-8518B4ED0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F4331-E678-6EED-C993-D4DE2B25D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0AE56-8AB2-D81C-560C-4A63927D0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AB26-70D5-4B79-86CC-7CED6A929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7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CDE2A-B4F2-417E-29FA-DE8BE31CE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5F5A-2ABA-F55C-2268-D96C98347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A7E36-1692-BFC2-7FDA-14F7B08A5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57D46-568F-40ED-8AA4-671C9108E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5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328F90-6903-4C94-7F3B-292AAE8D4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0FC9B5-4E7C-F297-5999-0C3FC7B59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9DE980C-42D9-CE2A-3DA2-336BB056A4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FD19FF3-5112-686E-EDBB-37F3439454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D759F2-EC53-468F-4902-8A54AA4D6F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620DEA9-1478-4181-879F-7E30E4A37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2CA4EA2-CA63-46C6-3554-F6A75219D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3E1BD6D6-E294-71A5-05E4-40902BAF4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41B6D5E-07E6-0CDE-5CB2-C65CD48D40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 414 – Day 6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D2C90860-4072-20C3-709B-B5C7180FCC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9387" y="2705101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Fixed vs. Random effects</a:t>
            </a:r>
          </a:p>
        </p:txBody>
      </p:sp>
      <p:pic>
        <p:nvPicPr>
          <p:cNvPr id="4" name="Picture 3" descr="A comic strip of a person&#10;&#10;Description automatically generated">
            <a:extLst>
              <a:ext uri="{FF2B5EF4-FFF2-40B4-BE49-F238E27FC236}">
                <a16:creationId xmlns:a16="http://schemas.microsoft.com/office/drawing/2014/main" id="{F0E70C59-60DD-3E27-6AEA-CA76E83B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76498"/>
            <a:ext cx="6411220" cy="2715004"/>
          </a:xfrm>
          <a:prstGeom prst="rect">
            <a:avLst/>
          </a:prstGeom>
        </p:spPr>
      </p:pic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76542A92-AD15-EE6B-BA30-553D96848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69" y="383797"/>
            <a:ext cx="27178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818E-4BDA-4026-6691-2B766ECC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(workcrew3.txt)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B26F-174E-C738-A2D5-2C0D7FE9A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I want to study the “effect” of crew size and bonus amount on crew productivity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55DE2-BE0B-59BA-1056-B22CC89B0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if I “adjust” for bonus?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8D07C-F25D-CB3D-79EE-BED1A3F5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19536"/>
            <a:ext cx="3019447" cy="1924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06F8B-3C9C-A0A3-AC05-0E6C9371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078628"/>
            <a:ext cx="3019447" cy="20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2C98-EB70-02A8-9CA9-278BB9E9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444-4933-E5B3-C30B-C600F4AB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(workcrew1.txt)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5B65-969C-8CBE-2B48-EC0650D41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I want to study the “effect” of crew size and bonus amount on crew productivity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01BC1-BAB6-3E8B-1922-178C72109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if I “adjust” for bonus?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CB896-BDAE-B3B9-6C1E-7A241EFB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70322"/>
            <a:ext cx="2943247" cy="1876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A5832-6292-61B1-D203-9E75A478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78" y="4000486"/>
            <a:ext cx="3048022" cy="19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60C-3312-350E-7887-4D0801B1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F0CC-5359-C60F-08B3-EA1964D33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are not related, then adding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to the model will </a:t>
            </a:r>
            <a:r>
              <a:rPr lang="en-US" i="1" dirty="0"/>
              <a:t>not</a:t>
            </a:r>
            <a:r>
              <a:rPr lang="en-US" dirty="0"/>
              <a:t> change the coefficient of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Might be true for a controlled experiment, but seldom true for an observational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AEE99-C361-21E2-DF80-D756D88F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1318"/>
            <a:ext cx="2200291" cy="1952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37822-29C3-91D7-2EB2-EE3AD2E0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800600"/>
            <a:ext cx="2847996" cy="1219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21D18-DC1A-380A-6EE2-DF09FC8D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4929185"/>
            <a:ext cx="2914671" cy="6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4E1A-8A39-4906-3F28-2B7A58F4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each graph tell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7912-5BBF-3AB7-F0BF-73E26EFC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variable plots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C64529A5-B7BB-D981-BE05-820A24E8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62212"/>
            <a:ext cx="55006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7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4657-E2E0-4C67-84A0-80756282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tapping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2268-8390-7191-D687-F4E1B0B21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One-way ANOVA can help us see whether there is a significant difference among the 3 types of stimulants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doesn’t account for the person to person variation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196D3-56C7-417F-E7D2-7BE302F9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91000"/>
            <a:ext cx="3600476" cy="53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042E3-FCB7-6967-1CB9-02A971135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2" y="3048000"/>
            <a:ext cx="5029237" cy="17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C12D-3760-7228-CE6F-A26D3298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8D73-C6DD-506C-CAE0-3136FC90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tapping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2C76-B259-3E65-FD20-8F1772434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participant matter?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ICC = (1826 – 150.5)/(1826+150.5*2) = .788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806B7-500C-50B8-D208-02344BD4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5153063" cy="192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FF80D-274B-7A8D-7DBF-283D3520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5943643" cy="400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DAFDA-1390-1717-B4CE-C5E005B0D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030528"/>
            <a:ext cx="4095780" cy="9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1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9A19-49DB-DCE4-1367-D73ECFBE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21A2-7C52-DF54-E6E1-10C71F29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“Pairwise ICC”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77DB-849F-CF3D-B31A-209D3948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7FF0E-0664-FD78-549F-F8C0C035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2438400" cy="47434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B70ACF-E317-B592-6AB6-920475662FD6}"/>
              </a:ext>
            </a:extLst>
          </p:cNvPr>
          <p:cNvCxnSpPr/>
          <p:nvPr/>
        </p:nvCxnSpPr>
        <p:spPr>
          <a:xfrm flipV="1">
            <a:off x="3352800" y="3048000"/>
            <a:ext cx="5334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50E76E-AE93-BFB0-1349-16940165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66887"/>
            <a:ext cx="1219200" cy="3324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CA32B-19DD-4837-D6F3-3BB77B17295C}"/>
              </a:ext>
            </a:extLst>
          </p:cNvPr>
          <p:cNvSpPr txBox="1"/>
          <p:nvPr/>
        </p:nvSpPr>
        <p:spPr>
          <a:xfrm>
            <a:off x="57912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 .670</a:t>
            </a: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F90FA-8449-3954-EBD5-74DCB212076B}"/>
              </a:ext>
            </a:extLst>
          </p:cNvPr>
          <p:cNvSpPr txBox="1"/>
          <p:nvPr/>
        </p:nvSpPr>
        <p:spPr>
          <a:xfrm>
            <a:off x="5791200" y="31242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correlated are pairs of observations within each major…</a:t>
            </a:r>
          </a:p>
        </p:txBody>
      </p:sp>
    </p:spTree>
    <p:extLst>
      <p:ext uri="{BB962C8B-B14F-4D97-AF65-F5344CB8AC3E}">
        <p14:creationId xmlns:p14="http://schemas.microsoft.com/office/powerpoint/2010/main" val="11275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3B320-0A6F-19CB-31EB-B5A8AB81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FCB1-A3CC-FCC1-FA2D-11AF6445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tapping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F53C0-539D-C16C-1FB7-D2105D2B1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add the participant into the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2EF2D-E242-11C2-C831-232C9C59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2" y="4648200"/>
            <a:ext cx="3600476" cy="53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70552-0403-1926-04A3-CE75CC50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3" y="2209801"/>
            <a:ext cx="3852154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D1723-53A8-6D84-B062-CE30EEC62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3810000" cy="1691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554AE-49B5-9F16-119F-59D870BD6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67" y="4171942"/>
            <a:ext cx="4572033" cy="1104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20245-5D31-404A-1AB9-D7BD8C60DB26}"/>
              </a:ext>
            </a:extLst>
          </p:cNvPr>
          <p:cNvSpPr txBox="1"/>
          <p:nvPr/>
        </p:nvSpPr>
        <p:spPr>
          <a:xfrm>
            <a:off x="381000" y="5715000"/>
            <a:ext cx="8153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Reminder to always be clear which p-value you are using!</a:t>
            </a:r>
          </a:p>
        </p:txBody>
      </p:sp>
    </p:spTree>
    <p:extLst>
      <p:ext uri="{BB962C8B-B14F-4D97-AF65-F5344CB8AC3E}">
        <p14:creationId xmlns:p14="http://schemas.microsoft.com/office/powerpoint/2010/main" val="21894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63E0-5595-3FB3-0167-82DD2A1C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tapping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76184-55AE-38ED-5637-E2C4236B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0211F-65FD-6605-4C87-0BE22CCB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04962"/>
            <a:ext cx="7377134" cy="44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23A4-6B0C-761F-EC49-56D6DE34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0559C-C91E-6384-7E69-17D265AF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Suppose we had a larger study with lots more participants.  What would be a downside to including the participant variable in the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69F7-3691-EC00-2FCF-8D82D42B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4AE1-66DC-B8AA-4B5A-1FAF41D9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Find multilevel data (hierarchical or nested structure)</a:t>
            </a:r>
          </a:p>
          <a:p>
            <a:pPr lvl="1"/>
            <a:r>
              <a:rPr lang="en-US" dirty="0"/>
              <a:t>Subjects within organization</a:t>
            </a:r>
          </a:p>
          <a:p>
            <a:pPr lvl="2"/>
            <a:r>
              <a:rPr lang="en-US" dirty="0"/>
              <a:t>Students/classroom, employees/supervisor</a:t>
            </a:r>
          </a:p>
          <a:p>
            <a:pPr lvl="1"/>
            <a:r>
              <a:rPr lang="en-US" dirty="0"/>
              <a:t>Repeated measures within subjects</a:t>
            </a:r>
          </a:p>
          <a:p>
            <a:pPr lvl="1"/>
            <a:r>
              <a:rPr lang="en-US" dirty="0"/>
              <a:t>Cluster sampling, Cluster randomized trials</a:t>
            </a:r>
          </a:p>
          <a:p>
            <a:pPr lvl="2"/>
            <a:r>
              <a:rPr lang="en-US" dirty="0"/>
              <a:t>Survey respondents within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4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6770-5BDB-8A68-1ECA-05E5FB63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vs. Random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A5C1-86B5-F7F5-6F31-67A73F9E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you have multilevel data, Level 1 units are clustered within Level 2 units.  I can consider the “level 2 grouping variable” as a categorical variable.</a:t>
            </a:r>
          </a:p>
          <a:p>
            <a:r>
              <a:rPr lang="en-US" dirty="0"/>
              <a:t>With categorical variables, we have the option of treating them as fixed vs. random</a:t>
            </a:r>
          </a:p>
          <a:p>
            <a:r>
              <a:rPr lang="en-US" dirty="0"/>
              <a:t>Fixed: Only want to make conclusions about the specific levels we have observed (e.g., Race/Ethnicity)</a:t>
            </a:r>
          </a:p>
          <a:p>
            <a:r>
              <a:rPr lang="en-US" dirty="0"/>
              <a:t>Random: The observed outcomes (e.g., school ID) is not really important to me, I’m thinking of the schools as a random sample of a larger population and want to make inferences about all schools, not just those in my study</a:t>
            </a:r>
          </a:p>
        </p:txBody>
      </p:sp>
    </p:spTree>
    <p:extLst>
      <p:ext uri="{BB962C8B-B14F-4D97-AF65-F5344CB8AC3E}">
        <p14:creationId xmlns:p14="http://schemas.microsoft.com/office/powerpoint/2010/main" val="35109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9B5AA08-C8F0-4405-BF06-4D709B75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Fixed vs. Random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937D-3E3B-488A-83B4-C3A680983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7048500" cy="4449762"/>
          </a:xfrm>
        </p:spPr>
        <p:txBody>
          <a:bodyPr>
            <a:normAutofit/>
          </a:bodyPr>
          <a:lstStyle/>
          <a:p>
            <a:r>
              <a:rPr lang="en-US" altLang="en-US" dirty="0"/>
              <a:t>Groups are unique entities and want to make inferences about (only) those groups</a:t>
            </a:r>
          </a:p>
          <a:p>
            <a:pPr lvl="1"/>
            <a:r>
              <a:rPr lang="en-US" altLang="en-US" dirty="0"/>
              <a:t>Analogy: Which one?</a:t>
            </a:r>
          </a:p>
          <a:p>
            <a:r>
              <a:rPr lang="en-US" altLang="en-US" dirty="0"/>
              <a:t>Groups are regarded as a sample from a population and want to make inference about that population </a:t>
            </a:r>
          </a:p>
          <a:p>
            <a:r>
              <a:rPr lang="en-US" altLang="en-US" dirty="0"/>
              <a:t>Group sizes are small (avoid overfitting)</a:t>
            </a:r>
          </a:p>
          <a:p>
            <a:r>
              <a:rPr lang="en-US" altLang="en-US" dirty="0"/>
              <a:t>Group effects not normally distributed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05A0E-C02A-4E02-ABFA-448DE114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2240756"/>
            <a:ext cx="1447800" cy="3398044"/>
          </a:xfrm>
        </p:spPr>
        <p:txBody>
          <a:bodyPr>
            <a:normAutofit/>
          </a:bodyPr>
          <a:lstStyle/>
          <a:p>
            <a:r>
              <a:rPr lang="en-US" altLang="en-US" sz="1500" dirty="0"/>
              <a:t>Fixed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Random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750" dirty="0"/>
          </a:p>
          <a:p>
            <a:r>
              <a:rPr lang="en-US" altLang="en-US" sz="1500" dirty="0"/>
              <a:t>Random</a:t>
            </a:r>
          </a:p>
          <a:p>
            <a:endParaRPr lang="en-US" altLang="en-US" sz="900" dirty="0"/>
          </a:p>
          <a:p>
            <a:r>
              <a:rPr lang="en-US" altLang="en-US" sz="1500" dirty="0"/>
              <a:t>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3FFC7-0696-495A-A4AA-205CD0AE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1" y="1500187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47D0E6C-E2DD-18A0-7273-DF5E2A383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5FB49EA-408F-8283-8FDE-B8E75C3E6A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Submit HW 3 (Fri night) </a:t>
            </a:r>
          </a:p>
          <a:p>
            <a:r>
              <a:rPr lang="en-US" altLang="en-US" dirty="0"/>
              <a:t>Quiz 6 (Fri 7am)</a:t>
            </a:r>
          </a:p>
          <a:p>
            <a:pPr lvl="1"/>
            <a:r>
              <a:rPr lang="en-US" altLang="en-US" dirty="0"/>
              <a:t>Willing to consider later</a:t>
            </a:r>
          </a:p>
          <a:p>
            <a:r>
              <a:rPr lang="en-US" altLang="en-US" dirty="0"/>
              <a:t>Computer problem 6 (Monday night)</a:t>
            </a:r>
          </a:p>
          <a:p>
            <a:endParaRPr lang="en-US" altLang="en-US" dirty="0"/>
          </a:p>
          <a:p>
            <a:r>
              <a:rPr lang="en-US" altLang="en-US" dirty="0"/>
              <a:t>Project proposals (Monday night)</a:t>
            </a:r>
          </a:p>
          <a:p>
            <a:r>
              <a:rPr lang="en-US" altLang="en-US" dirty="0"/>
              <a:t>(Thurs am office hour in zoom)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426A-6070-7668-1B85-C2D28D5B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cool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37252-F164-47B6-D0E5-0E96FC05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𝑆𝑆𝐸𝑟𝑟𝑜𝑟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𝑆𝑆𝑇𝑜𝑡𝑎𝑙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𝑀𝑆𝐸𝑟𝑟𝑜𝑟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𝑀𝑆𝑇𝑜𝑡𝑎𝑙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37252-F164-47B6-D0E5-0E96FC05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2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7BFB-7BC6-9344-CE90-DF8A294B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4664-7EB6-93AF-9908-3F5283DB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vs. Model estimates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D3880-2195-3497-EE09-C203200D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4762"/>
            <a:ext cx="6038850" cy="2676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5E008-3DD8-8A65-1B42-AF56DC8A5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617"/>
          <a:stretch/>
        </p:blipFill>
        <p:spPr>
          <a:xfrm>
            <a:off x="6396037" y="2435225"/>
            <a:ext cx="21431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D4EE-F71A-6E27-B858-4ABE338B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FEV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0FC4D5-AA55-C48D-107D-346B401DF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</p:spPr>
            <p:txBody>
              <a:bodyPr/>
              <a:lstStyle/>
              <a:p>
                <a:r>
                  <a:rPr lang="en-US" dirty="0"/>
                  <a:t>Effect or Indicator coding?</a:t>
                </a:r>
              </a:p>
              <a:p>
                <a:endParaRPr lang="en-US" dirty="0"/>
              </a:p>
              <a:p>
                <a:r>
                  <a:rPr lang="en-US" dirty="0"/>
                  <a:t>Is 2.92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“least squares mean”</a:t>
                </a:r>
              </a:p>
              <a:p>
                <a:r>
                  <a:rPr lang="en-US" dirty="0"/>
                  <a:t>If 0.71 the difference in the two group means?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0FC4D5-AA55-C48D-107D-346B401DF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  <a:blipFill>
                <a:blip r:embed="rId2"/>
                <a:stretch>
                  <a:fillRect l="-1048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C81702-1ED0-93E0-83B9-62C9E9EB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24" y="1631950"/>
            <a:ext cx="3562376" cy="2295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96124-D826-E75A-E187-30111F1A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67000"/>
            <a:ext cx="2638444" cy="161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B20B1-5DFA-ABDA-2E60-CB3F389DA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1" y="5324474"/>
            <a:ext cx="2524143" cy="161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EE8D26-8F6D-3862-F0C0-C6ECBE8F2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591055"/>
            <a:ext cx="866781" cy="438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0A15F6-088E-44FB-43A3-FDC71F975985}"/>
              </a:ext>
            </a:extLst>
          </p:cNvPr>
          <p:cNvSpPr txBox="1"/>
          <p:nvPr/>
        </p:nvSpPr>
        <p:spPr>
          <a:xfrm>
            <a:off x="457200" y="5715000"/>
            <a:ext cx="815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Make sure comparison is clear in your interpretation (e.g., vs. overall mean vs. reference group)</a:t>
            </a:r>
          </a:p>
        </p:txBody>
      </p:sp>
    </p:spTree>
    <p:extLst>
      <p:ext uri="{BB962C8B-B14F-4D97-AF65-F5344CB8AC3E}">
        <p14:creationId xmlns:p14="http://schemas.microsoft.com/office/powerpoint/2010/main" val="42557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55C1-B077-701D-07E6-D3F8C3E6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AA5C-26C5-C21A-FAD9-2A9D006E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Model 1 residual/diagnostic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A410C-BE36-FD9F-DBFC-8FBC443C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971800"/>
            <a:ext cx="6248400" cy="2664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3033B-0979-27F2-7C2C-8AE52778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15913"/>
            <a:ext cx="3162323" cy="2009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D3BCD-22DD-B3F5-0673-E7DBB8AE6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01" y="304800"/>
            <a:ext cx="3076597" cy="19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9A05-D168-BC86-739B-03961168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9BBD-303C-4831-2B5E-5E84CB2C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helpful to explore whether residuals are related to other variables not currently in the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AE875-2B9F-6C11-E63F-4E22748E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86" y="2857480"/>
            <a:ext cx="3886228" cy="27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F5BF-7E3D-8350-3528-01B1EEF8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variable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EEB0-9729-258A-61DE-B44F2A10A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visual representation of the adjusted association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87EA1-39BB-E799-6400-8B74C49F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381000"/>
            <a:ext cx="1981201" cy="1344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F8A2A-F96C-3DEA-5F6A-B9FE3D6A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5600"/>
            <a:ext cx="1752613" cy="685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7FC85-BB45-F599-A240-10C1F4D49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63967"/>
            <a:ext cx="3000397" cy="2009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0CA25-EF9F-8810-9016-51116BFBB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3657600"/>
            <a:ext cx="2981347" cy="1981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7708F-D6A4-E5A8-06B8-C11A512C3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158" y="2378294"/>
            <a:ext cx="2333642" cy="9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D3D8-6206-64D9-4EEF-0011816F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6F572-5892-6178-77C5-35FD765A1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adjusting for age</a:t>
            </a:r>
          </a:p>
          <a:p>
            <a:r>
              <a:rPr lang="en-US" dirty="0"/>
              <a:t>Better: comparing </a:t>
            </a:r>
            <a:r>
              <a:rPr lang="en-US" dirty="0">
                <a:solidFill>
                  <a:srgbClr val="0070C0"/>
                </a:solidFill>
              </a:rPr>
              <a:t>avg</a:t>
            </a:r>
            <a:r>
              <a:rPr lang="en-US" dirty="0"/>
              <a:t> FEV of smokers and non-smokers </a:t>
            </a:r>
            <a:r>
              <a:rPr lang="en-US" i="1" dirty="0"/>
              <a:t>of the same 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12FBA-92C4-D253-45AF-C213379E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609599"/>
            <a:ext cx="1981201" cy="134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AB681-E9A8-4186-E5C4-04CB0973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3076597" cy="2752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29596-A42D-4824-80E2-C2A7639E0E11}"/>
              </a:ext>
            </a:extLst>
          </p:cNvPr>
          <p:cNvSpPr txBox="1"/>
          <p:nvPr/>
        </p:nvSpPr>
        <p:spPr>
          <a:xfrm>
            <a:off x="6019801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made a HUGE assumption 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EE07A-744A-99B0-879A-F164005AD893}"/>
              </a:ext>
            </a:extLst>
          </p:cNvPr>
          <p:cNvSpPr txBox="1"/>
          <p:nvPr/>
        </p:nvSpPr>
        <p:spPr>
          <a:xfrm>
            <a:off x="6019800" y="456307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in avg FEV between smokers and non smokers is the same at each age….</a:t>
            </a:r>
          </a:p>
        </p:txBody>
      </p:sp>
    </p:spTree>
    <p:extLst>
      <p:ext uri="{BB962C8B-B14F-4D97-AF65-F5344CB8AC3E}">
        <p14:creationId xmlns:p14="http://schemas.microsoft.com/office/powerpoint/2010/main" val="7668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34101</TotalTime>
  <Words>657</Words>
  <Application>Microsoft Office PowerPoint</Application>
  <PresentationFormat>On-screen Show (4:3)</PresentationFormat>
  <Paragraphs>111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Wingdings</vt:lpstr>
      <vt:lpstr>Default Theme</vt:lpstr>
      <vt:lpstr>Stat 414 – Day 6</vt:lpstr>
      <vt:lpstr>Project Assignment</vt:lpstr>
      <vt:lpstr>Some cool facts</vt:lpstr>
      <vt:lpstr>HW 2</vt:lpstr>
      <vt:lpstr>FEV data</vt:lpstr>
      <vt:lpstr>FEV data</vt:lpstr>
      <vt:lpstr>FEV data</vt:lpstr>
      <vt:lpstr>Added variable plots</vt:lpstr>
      <vt:lpstr>FEV data</vt:lpstr>
      <vt:lpstr>Example (workcrew3.txt) </vt:lpstr>
      <vt:lpstr>Example (workcrew1.txt) </vt:lpstr>
      <vt:lpstr>In other words</vt:lpstr>
      <vt:lpstr>What does each graph tell you?</vt:lpstr>
      <vt:lpstr>Finger tapping study</vt:lpstr>
      <vt:lpstr>Finger tapping study</vt:lpstr>
      <vt:lpstr>“Pairwise ICC”</vt:lpstr>
      <vt:lpstr>Finger tapping study</vt:lpstr>
      <vt:lpstr>Finger tapping study</vt:lpstr>
      <vt:lpstr>Next question</vt:lpstr>
      <vt:lpstr>Fixed vs. Random</vt:lpstr>
      <vt:lpstr>Fixed vs. Random Effects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182</cp:revision>
  <cp:lastPrinted>2014-11-17T15:09:05Z</cp:lastPrinted>
  <dcterms:created xsi:type="dcterms:W3CDTF">2008-05-19T22:24:48Z</dcterms:created>
  <dcterms:modified xsi:type="dcterms:W3CDTF">2024-10-11T03:15:20Z</dcterms:modified>
</cp:coreProperties>
</file>